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258" r:id="rId4"/>
    <p:sldId id="257" r:id="rId5"/>
    <p:sldId id="259" r:id="rId6"/>
    <p:sldId id="260" r:id="rId7"/>
    <p:sldId id="262" r:id="rId8"/>
    <p:sldId id="261" r:id="rId9"/>
    <p:sldId id="279" r:id="rId10"/>
    <p:sldId id="263" r:id="rId11"/>
    <p:sldId id="264" r:id="rId12"/>
    <p:sldId id="268" r:id="rId13"/>
    <p:sldId id="265" r:id="rId14"/>
    <p:sldId id="277" r:id="rId15"/>
    <p:sldId id="267" r:id="rId16"/>
    <p:sldId id="271" r:id="rId17"/>
    <p:sldId id="266" r:id="rId18"/>
    <p:sldId id="308" r:id="rId19"/>
    <p:sldId id="280" r:id="rId20"/>
    <p:sldId id="281" r:id="rId21"/>
    <p:sldId id="284" r:id="rId22"/>
    <p:sldId id="282" r:id="rId23"/>
    <p:sldId id="283" r:id="rId24"/>
    <p:sldId id="285" r:id="rId25"/>
    <p:sldId id="286" r:id="rId26"/>
    <p:sldId id="287" r:id="rId27"/>
    <p:sldId id="288" r:id="rId28"/>
    <p:sldId id="309" r:id="rId29"/>
    <p:sldId id="291" r:id="rId30"/>
    <p:sldId id="289" r:id="rId31"/>
    <p:sldId id="292" r:id="rId32"/>
    <p:sldId id="293" r:id="rId33"/>
    <p:sldId id="294" r:id="rId34"/>
    <p:sldId id="295" r:id="rId35"/>
    <p:sldId id="296" r:id="rId36"/>
    <p:sldId id="304" r:id="rId37"/>
    <p:sldId id="30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embeddedFontLst>
    <p:embeddedFont>
      <p:font typeface="Amasis MT Pro Black" panose="02040A04050005020304" pitchFamily="18" charset="0"/>
      <p:bold r:id="rId47"/>
      <p:boldItalic r:id="rId48"/>
    </p:embeddedFont>
    <p:embeddedFont>
      <p:font typeface="Arial Rounded MT Bold" panose="020F0704030504030204" pitchFamily="34" charset="0"/>
      <p:regular r:id="rId49"/>
    </p:embeddedFont>
    <p:embeddedFont>
      <p:font typeface="Bahnschrift Condensed" panose="020B0502040204020203" pitchFamily="34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ED"/>
    <a:srgbClr val="D3EFF5"/>
    <a:srgbClr val="F1F3E1"/>
    <a:srgbClr val="DBF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60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9F973-C0FC-44C4-A9DF-0B9EC687F3C9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C3C5E-3C52-47D9-8003-7FB480593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Saudara-saudara</a:t>
            </a:r>
            <a:r>
              <a:rPr lang="en-US" dirty="0"/>
              <a:t> di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pemasaran</a:t>
            </a:r>
            <a:r>
              <a:rPr lang="en-US" dirty="0"/>
              <a:t> dan </a:t>
            </a:r>
            <a:r>
              <a:rPr lang="en-US" dirty="0" err="1"/>
              <a:t>retensi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, Selamat </a:t>
            </a:r>
            <a:r>
              <a:rPr lang="en-US" dirty="0" err="1"/>
              <a:t>pagi</a:t>
            </a:r>
            <a:r>
              <a:rPr lang="en-US" dirty="0"/>
              <a:t>. Saya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mempresentasikan</a:t>
            </a:r>
            <a:r>
              <a:rPr lang="en-US" dirty="0"/>
              <a:t> </a:t>
            </a:r>
            <a:r>
              <a:rPr lang="en-US" dirty="0" err="1"/>
              <a:t>temuan</a:t>
            </a:r>
            <a:r>
              <a:rPr lang="en-US" dirty="0"/>
              <a:t> dan </a:t>
            </a:r>
            <a:r>
              <a:rPr lang="en-US" dirty="0" err="1"/>
              <a:t>rekomendasi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ditengah</a:t>
            </a:r>
            <a:r>
              <a:rPr lang="en-US" dirty="0"/>
              <a:t>-Tengah </a:t>
            </a: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hadapi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churn aspect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machine learning.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79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Adalah </a:t>
            </a:r>
            <a:r>
              <a:rPr lang="en-US" dirty="0" err="1"/>
              <a:t>sumber-sumber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biaya-biaya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3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confusion matrix </a:t>
            </a:r>
            <a:r>
              <a:rPr lang="en-US" dirty="0" err="1"/>
              <a:t>berdasarkan</a:t>
            </a:r>
            <a:r>
              <a:rPr lang="en-US" dirty="0"/>
              <a:t> Data </a:t>
            </a:r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7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Adalah Gambaran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cross </a:t>
            </a:r>
            <a:r>
              <a:rPr lang="en-US" dirty="0" err="1"/>
              <a:t>validasi</a:t>
            </a:r>
            <a:r>
              <a:rPr lang="en-US" dirty="0"/>
              <a:t> machine learning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feature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2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E695-7E1D-DD18-8D71-42332F00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7DCD6-2D46-B89A-97CE-F8E92B232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ABA26-4E8C-DAEB-9B1B-CB6D8A3BA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0B13-C996-5815-ADE8-A841F6945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4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2BCD-5F9B-AB77-F453-3DF1C19BB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1383-AD3B-4237-138B-C2481F182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7F10A-6B0D-F7FF-51D9-11010DAB4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3FDE-5CF9-EAF3-CC60-FD64188DE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0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Confusion Matrix </a:t>
            </a:r>
            <a:r>
              <a:rPr lang="en-US" dirty="0" err="1"/>
              <a:t>dari</a:t>
            </a:r>
            <a:r>
              <a:rPr lang="en-US" dirty="0"/>
              <a:t> random forest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Confusion Matrix bagging Classification.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8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48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 yang </a:t>
            </a:r>
            <a:r>
              <a:rPr lang="en-US" dirty="0" err="1"/>
              <a:t>berdampak</a:t>
            </a:r>
            <a:r>
              <a:rPr lang="en-US" dirty="0"/>
              <a:t> pada </a:t>
            </a:r>
            <a:r>
              <a:rPr lang="en-US" dirty="0" err="1"/>
              <a:t>tinkat</a:t>
            </a:r>
            <a:r>
              <a:rPr lang="en-US" dirty="0"/>
              <a:t> churn.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1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Gambaran </a:t>
            </a:r>
            <a:r>
              <a:rPr lang="en-US" dirty="0" err="1"/>
              <a:t>ini</a:t>
            </a:r>
            <a:r>
              <a:rPr lang="en-US" dirty="0"/>
              <a:t>...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5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Cross </a:t>
            </a:r>
            <a:r>
              <a:rPr lang="en-US" dirty="0" err="1"/>
              <a:t>validasi</a:t>
            </a:r>
            <a:r>
              <a:rPr lang="en-US" dirty="0"/>
              <a:t> machine learning mana yang </a:t>
            </a:r>
            <a:r>
              <a:rPr lang="en-US" dirty="0" err="1"/>
              <a:t>terbaik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3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554A-7C12-2E2F-AB0D-9E355213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881A7-0100-33CA-4B64-9E2EB2386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72325-24C8-6D2E-1A15-B29E023A2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93E09-3433-4EA3-EE7C-CCF12C787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C3C5E-3C52-47D9-8003-7FB4805933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331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Confusion matrix </a:t>
            </a:r>
            <a:r>
              <a:rPr lang="en-US" dirty="0" err="1"/>
              <a:t>dari</a:t>
            </a:r>
            <a:r>
              <a:rPr lang="en-US" dirty="0"/>
              <a:t> random forest </a:t>
            </a:r>
            <a:r>
              <a:rPr lang="en-US" dirty="0" err="1"/>
              <a:t>dengan</a:t>
            </a:r>
            <a:r>
              <a:rPr lang="en-US" dirty="0"/>
              <a:t> feature selection.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5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Confusion Matrix </a:t>
            </a:r>
            <a:r>
              <a:rPr lang="en-US" dirty="0" err="1"/>
              <a:t>dari</a:t>
            </a:r>
            <a:r>
              <a:rPr lang="en-US" dirty="0"/>
              <a:t> bagging classification </a:t>
            </a:r>
            <a:r>
              <a:rPr lang="en-US" dirty="0" err="1"/>
              <a:t>dengan</a:t>
            </a:r>
            <a:r>
              <a:rPr lang="en-US" dirty="0"/>
              <a:t> feature selection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kerugian</a:t>
            </a:r>
            <a:r>
              <a:rPr lang="en-US" dirty="0"/>
              <a:t> Perusahaan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intervensi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83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. Kiranya </a:t>
            </a:r>
            <a:r>
              <a:rPr lang="en-US" dirty="0" err="1"/>
              <a:t>penemuan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sebaik-baiknya</a:t>
            </a:r>
            <a:r>
              <a:rPr lang="en-US" dirty="0"/>
              <a:t>. </a:t>
            </a:r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0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Gambaran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feature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Churn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7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data churn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D7A1-8D88-6E37-5E9D-877258A2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B874D-1FC9-095E-1ACC-DA3EF7674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1CDF7-BA42-D80A-0C56-C8FB663BB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Adalah data </a:t>
            </a:r>
            <a:r>
              <a:rPr lang="en-US" dirty="0" err="1"/>
              <a:t>dari</a:t>
            </a:r>
            <a:r>
              <a:rPr lang="en-US" dirty="0"/>
              <a:t> tenure </a:t>
            </a:r>
            <a:r>
              <a:rPr lang="en-US" dirty="0" err="1"/>
              <a:t>berdasarkan</a:t>
            </a:r>
            <a:r>
              <a:rPr lang="en-US" dirty="0"/>
              <a:t> Churn.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9099A-980F-3EF9-FE73-B21FB48F5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3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CB30F-B897-3171-E382-96EB3FD9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4DF63-B7FE-2ED3-1F7A-B2D1F34E7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3C754-0C47-09A7-29F3-D239BEEE9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 churn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internet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F0B59-2BDB-2007-9BCC-82DC3A41F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1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asumsi</a:t>
            </a:r>
            <a:r>
              <a:rPr lang="en-US" dirty="0"/>
              <a:t> false positive negative dan positive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churn.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C3C5E-3C52-47D9-8003-7FB4805933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FE91-2205-D174-023A-FF0D5D839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0C0D7-6D84-10B7-52E8-2C03F60E1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EFFA2-A657-99F4-2EE0-8E3B268E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63FF0-B510-1E76-0213-BAB4E9EA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3C90-1431-0D3D-93B7-7F63B20A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2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23FF-AA82-9A0E-9A76-2577FE3F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AAEB9-26A7-7753-4472-30DA6EE2E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525D1-5684-092F-9A8A-D69B11FF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9C800-ABC3-5058-879D-7FEA4BC1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D5C4-9BC3-28F9-4B1C-285735EC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1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4A1FCC-8CDB-A616-98E9-186B0F6AE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C5D25-1F35-2025-61FF-38297E76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A66F5-AAD1-D7C7-E50F-A5A668AF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F61EB-722D-9762-39E3-5AA1C57A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DF4FB-1E78-C689-699F-45F40B38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9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84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0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9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7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2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6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8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CC1B-392A-18B6-EC13-855DF906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73CC-0065-363F-1E89-E861CB1EA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7FF0-6F9B-5AEB-E452-43060A36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6D798-0A9A-9966-D3FA-91508AE7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BD2EA-6294-8CEE-3B39-1EFC3BD4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28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8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7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FB80-6D78-6239-F201-0759790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6EFCB-C2A9-99DD-82F9-C50CACA28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2296B-A6C0-1DDB-7C05-EB7E774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B4C23-E124-3CFA-6F59-41AD8B66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028A5-F8D4-13A1-3303-9CF38869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F3FF-BEBB-7FD4-471F-0073C0BE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3B78D-0B89-C676-AA2B-665547648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AED7-D159-913A-1495-CF6364E05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5AC3-EE6F-6BAF-70EA-5EE1B45A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F969-A81D-6270-E465-83EBDC11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45312-082B-1BAC-AF46-C049FAC7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4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5A4A-AC1F-A6FD-CB44-FFC808F4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56C63-5E0A-584B-3BF9-2500D600D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4E222-A775-8791-867C-419B53E0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7E27E-9567-DA74-DE7D-362F49B4F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AF621-8981-C0A6-400D-FE3E1C7E4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B8871-208C-FA09-DA14-FDCA3302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55628-10EB-CD84-0A00-6CDE973E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5645D-C3FB-0447-BE1C-38732A35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2818-DA57-A31F-4A6D-8C758F4B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F204E-85A5-60B8-0E3A-574C71E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D40CB-43DF-26EB-E9E9-6BFC456D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CB4FE-95FF-30FF-326B-5DFD2B9C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99E90-DFC2-3F62-6D9D-E50BC730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28A20-D947-C06B-8935-D07EEB15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A21F0-7FB2-DD43-1D84-E8169FD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2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C78E-BFC4-6C9D-384A-EF6E16CF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85C4-5719-9A99-3964-6EC64F5F7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BB331-0F2B-6FAC-010A-5FE388DFF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3AF20-F617-408C-39C0-3C87F251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9414F-AFE3-BC6C-0B1B-D4F3BE20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B617B-0365-EEB3-EA4A-3373F227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4DE6-AA18-7844-E1B6-64474B51F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D5B0F-F49D-1165-A523-272933E6A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6B579-50A8-8BAE-DF94-7E3CD5CC4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3AAF1-8A5D-9407-C177-3E86B2DA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7FC69-3B89-957E-701B-52F53F54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C6288-1529-7F22-BE1A-F53F8474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3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FAB51-7869-4F97-8E84-C7098E07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90A74-194F-AD84-7135-9A0FDC9E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4C3CA-71FC-9134-C734-094820696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2BE02-65DA-10CD-2067-A36BBD86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9150-BA46-FFC3-FC68-2D337E9AC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A40616-2436-4953-B89B-4CDBABF5ABC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BEF2189-0D03-4F18-8706-74ADCD6A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16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uangmenyala.com/article/read/retensi-adalah" TargetMode="External"/><Relationship Id="rId3" Type="http://schemas.openxmlformats.org/officeDocument/2006/relationships/image" Target="../media/image19.jpg"/><Relationship Id="rId7" Type="http://schemas.openxmlformats.org/officeDocument/2006/relationships/hyperlink" Target="https://eva.id/pric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larsupport.com/biaya-pemeliharaan-jaringan-internet-dan-apa-saja-layanannya/" TargetMode="External"/><Relationship Id="rId5" Type="http://schemas.openxmlformats.org/officeDocument/2006/relationships/hyperlink" Target="https://www.gbs-indonesia.co.id/news/biaya-instalasi-jaringan-fiber-optik-terbaru" TargetMode="External"/><Relationship Id="rId4" Type="http://schemas.openxmlformats.org/officeDocument/2006/relationships/hyperlink" Target="https://www.telkomsel.com/jelajah/jelajah-lifestyle/ini-harga-wifi-indihome-terbaru-tahun-2025-i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5ED97-D68A-D449-722B-68C61B812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512" y="1014638"/>
            <a:ext cx="4826795" cy="2858363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7D54D-B289-5B16-0CF6-F180FBDAF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5" y="4090385"/>
            <a:ext cx="5260975" cy="159450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Sebuah </a:t>
            </a:r>
            <a:r>
              <a:rPr lang="en-US" sz="36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prediksi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tentang Churn Aspect</a:t>
            </a:r>
          </a:p>
        </p:txBody>
      </p:sp>
      <p:pic>
        <p:nvPicPr>
          <p:cNvPr id="1026" name="Picture 2" descr="Data Science vs Machine Learning vs Data Analytics [2025]">
            <a:extLst>
              <a:ext uri="{FF2B5EF4-FFF2-40B4-BE49-F238E27FC236}">
                <a16:creationId xmlns:a16="http://schemas.microsoft.com/office/drawing/2014/main" id="{F40FD632-1EE2-9B68-3B79-93C61238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r="22361" b="2"/>
          <a:stretch>
            <a:fillRect/>
          </a:stretch>
        </p:blipFill>
        <p:spPr bwMode="auto"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56B62-4DCE-3F07-A2AC-25135E61F939}"/>
              </a:ext>
            </a:extLst>
          </p:cNvPr>
          <p:cNvSpPr txBox="1"/>
          <p:nvPr/>
        </p:nvSpPr>
        <p:spPr>
          <a:xfrm>
            <a:off x="835024" y="5919537"/>
            <a:ext cx="643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Dipresentasikan</a:t>
            </a:r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Lie Benedict Yahliel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1D582-3EBF-89FA-86C3-07730D7C7386}"/>
              </a:ext>
            </a:extLst>
          </p:cNvPr>
          <p:cNvSpPr txBox="1"/>
          <p:nvPr/>
        </p:nvSpPr>
        <p:spPr>
          <a:xfrm>
            <a:off x="835024" y="553453"/>
            <a:ext cx="3797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Bahnschrift Condensed" panose="020B0502040204020203" pitchFamily="34" charset="0"/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7950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7A3A-FEF5-DBCD-0AD5-5A767234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812"/>
          </a:xfrm>
        </p:spPr>
        <p:txBody>
          <a:bodyPr/>
          <a:lstStyle/>
          <a:p>
            <a:r>
              <a:rPr lang="en-US" b="1" dirty="0"/>
              <a:t>Faktor Churn tertinggi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9C01-E1C6-D86A-A3EF-B89536DB4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473"/>
            <a:ext cx="10515600" cy="4593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 Faktor Churn tertinggi: </a:t>
            </a:r>
            <a:b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(1) </a:t>
            </a:r>
            <a:r>
              <a:rPr lang="en-US" sz="4000" b="1" dirty="0">
                <a:solidFill>
                  <a:srgbClr val="FFFF00"/>
                </a:solidFill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Contract</a:t>
            </a:r>
            <a: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(2) </a:t>
            </a:r>
            <a:r>
              <a:rPr lang="en-US" sz="4000" b="1" dirty="0">
                <a:solidFill>
                  <a:srgbClr val="FFFF00"/>
                </a:solidFill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Tenure</a:t>
            </a:r>
          </a:p>
          <a:p>
            <a:pPr marL="0" indent="0">
              <a:buNone/>
            </a:pPr>
            <a:r>
              <a:rPr lang="en-US" sz="4000" b="1" dirty="0"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(3) </a:t>
            </a:r>
            <a:r>
              <a:rPr lang="en-US" sz="4000" b="1" dirty="0">
                <a:solidFill>
                  <a:srgbClr val="FFFF00"/>
                </a:solidFill>
                <a:effectLst>
                  <a:glow rad="241300">
                    <a:schemeClr val="bg2">
                      <a:lumMod val="90000"/>
                      <a:lumOff val="1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Internet Service</a:t>
            </a:r>
          </a:p>
        </p:txBody>
      </p:sp>
    </p:spTree>
    <p:extLst>
      <p:ext uri="{BB962C8B-B14F-4D97-AF65-F5344CB8AC3E}">
        <p14:creationId xmlns:p14="http://schemas.microsoft.com/office/powerpoint/2010/main" val="182927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89FA-75F5-9ACB-CF8D-A72FAD58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9"/>
            <a:ext cx="10515600" cy="1092200"/>
          </a:xfrm>
        </p:spPr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Temuan Data: Contract</a:t>
            </a:r>
          </a:p>
        </p:txBody>
      </p:sp>
      <p:pic>
        <p:nvPicPr>
          <p:cNvPr id="5" name="Content Placeholder 4" descr="A graph with a blue square and orange square&#10;&#10;AI-generated content may be incorrect.">
            <a:extLst>
              <a:ext uri="{FF2B5EF4-FFF2-40B4-BE49-F238E27FC236}">
                <a16:creationId xmlns:a16="http://schemas.microsoft.com/office/drawing/2014/main" id="{B6337F93-B12E-6078-A2C3-86166871F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" y="1328739"/>
            <a:ext cx="12129862" cy="5529261"/>
          </a:xfrm>
        </p:spPr>
      </p:pic>
    </p:spTree>
    <p:extLst>
      <p:ext uri="{BB962C8B-B14F-4D97-AF65-F5344CB8AC3E}">
        <p14:creationId xmlns:p14="http://schemas.microsoft.com/office/powerpoint/2010/main" val="97112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E47C-3FE2-A169-601F-AC7A34E8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Insight &amp; Saran: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7794-C1AC-E569-E8A9-68187EAB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9" y="1516566"/>
            <a:ext cx="11106614" cy="4660397"/>
          </a:xfrm>
        </p:spPr>
        <p:txBody>
          <a:bodyPr>
            <a:noAutofit/>
          </a:bodyPr>
          <a:lstStyle/>
          <a:p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bulanan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risiko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churn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tertinggi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43%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menandakan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ketidakstabilan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loyalitas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bulanan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dua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3% churn,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loyalitas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jauh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tinggi.Semakin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durasi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churn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menurun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drastis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Strategi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harus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peningkatan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konversi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bulanan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kontrak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jangka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insentif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komunikasi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jelas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25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FE56C-BE6B-716E-08A7-6198BEFA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677F-9AFB-5BEE-4741-569CF067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9"/>
            <a:ext cx="10515600" cy="1092200"/>
          </a:xfrm>
        </p:spPr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Temuan Data: Tenure</a:t>
            </a:r>
          </a:p>
        </p:txBody>
      </p:sp>
      <p:pic>
        <p:nvPicPr>
          <p:cNvPr id="7" name="Content Placeholder 6" descr="A graph with a red rectangle and blue lines&#10;&#10;AI-generated content may be incorrect.">
            <a:extLst>
              <a:ext uri="{FF2B5EF4-FFF2-40B4-BE49-F238E27FC236}">
                <a16:creationId xmlns:a16="http://schemas.microsoft.com/office/drawing/2014/main" id="{692F8593-0901-8F04-7FB8-04B68380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9"/>
            <a:ext cx="12192000" cy="5700712"/>
          </a:xfrm>
        </p:spPr>
      </p:pic>
    </p:spTree>
    <p:extLst>
      <p:ext uri="{BB962C8B-B14F-4D97-AF65-F5344CB8AC3E}">
        <p14:creationId xmlns:p14="http://schemas.microsoft.com/office/powerpoint/2010/main" val="258566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C7B36-FDB1-713E-F2DE-377701DE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E3A4-3DD2-CF47-29DD-5B7AE0D7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Insight &amp; Saran: Tenure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1E631-B194-9394-0577-D574B3A1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9" y="1516566"/>
            <a:ext cx="11106614" cy="5064708"/>
          </a:xfrm>
        </p:spPr>
        <p:txBody>
          <a:bodyPr>
            <a:noAutofit/>
          </a:bodyPr>
          <a:lstStyle/>
          <a:p>
            <a:pPr marL="349250" indent="-349250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berada di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10 bulan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menempati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churn rate yang tertinggi. Sementara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10 bulan cukup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stabil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96875" indent="-396875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Mereka adalah orang-orang yang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mempertimbangkan seberapa besar benefit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berlangganan.</a:t>
            </a:r>
          </a:p>
          <a:p>
            <a:pPr marL="396875" indent="-396875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Perlu memikirkan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insentif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dan 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perluasan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bentuk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agar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baru merasa tertarik dan merasa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diuntungkan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dengan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ditawarkan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666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E33FF-9C63-8549-AE4B-A8744DB3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E617-77CB-A290-E1E7-301D7C62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9"/>
            <a:ext cx="10515600" cy="1092200"/>
          </a:xfrm>
        </p:spPr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Temuan Data: Internet Service</a:t>
            </a:r>
          </a:p>
        </p:txBody>
      </p:sp>
      <p:pic>
        <p:nvPicPr>
          <p:cNvPr id="7" name="Content Placeholder 6" descr="A graph with a red and blue rectangle&#10;&#10;AI-generated content may be incorrect.">
            <a:extLst>
              <a:ext uri="{FF2B5EF4-FFF2-40B4-BE49-F238E27FC236}">
                <a16:creationId xmlns:a16="http://schemas.microsoft.com/office/drawing/2014/main" id="{54D0FB7F-8C17-D8DA-F64A-1347824F8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739"/>
            <a:ext cx="12192000" cy="5529261"/>
          </a:xfrm>
        </p:spPr>
      </p:pic>
    </p:spTree>
    <p:extLst>
      <p:ext uri="{BB962C8B-B14F-4D97-AF65-F5344CB8AC3E}">
        <p14:creationId xmlns:p14="http://schemas.microsoft.com/office/powerpoint/2010/main" val="307388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FABBB-53B7-EAD4-DBA8-B4DF2EBF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C427-1233-3A50-8B92-BB4BAA5F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Insight &amp; Saran: Internet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6B1F-5D66-DE19-D2D2-9B992E63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9" y="1516566"/>
            <a:ext cx="11106614" cy="4660397"/>
          </a:xfrm>
        </p:spPr>
        <p:txBody>
          <a:bodyPr>
            <a:noAutofit/>
          </a:bodyPr>
          <a:lstStyle/>
          <a:p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Meskipun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Fiber Optic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paling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strategis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canggih,tetapi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churn rate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hampir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42%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mengindikasikan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diselidiki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Walau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DSL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tua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, dan churn rate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sekitar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18%,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perkembangan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mengarah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fiber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optic.</a:t>
            </a:r>
          </a:p>
          <a:p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penguatan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sektor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Fiber optic</a:t>
            </a:r>
            <a:r>
              <a:rPr lang="en-ID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menarik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DSL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bermitigasi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3600" dirty="0">
                <a:latin typeface="Calibri" panose="020F0502020204030204" pitchFamily="34" charset="0"/>
                <a:cs typeface="Calibri" panose="020F0502020204030204" pitchFamily="34" charset="0"/>
              </a:rPr>
              <a:t> Fiber optic.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4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48AFC-5941-4E61-E34F-F2F33C05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9512-3E9F-4ACE-9A4C-C7E6C010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Proses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B9AE-F1B5-59B7-52EB-9C53567BD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9" y="1516566"/>
            <a:ext cx="11106614" cy="4660397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Mencari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menghapus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duplikat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kolom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Menghapus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tenure(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bulan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berlangganan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berlangganan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kurang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bulan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loyalitasnya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terbentuk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sekali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8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AF97-96B3-E29A-5BAE-A3163424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Asumsi</a:t>
            </a:r>
            <a:r>
              <a:rPr lang="en-US" dirty="0">
                <a:latin typeface="Amasis MT Std" panose="02040A02050304020203" pitchFamily="18" charset="0"/>
              </a:rPr>
              <a:t> False Positif (FP) dan False Negatif (FN) Berdasar kolom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3EDC-F33C-7F6F-18FE-30040C6A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67" y="1825625"/>
            <a:ext cx="10995103" cy="49320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False Positive(FP): 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memprediksi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churn (berhenti berlangganan), tapi kenyataannya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tersebut tidak churn (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berlangganan)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Akibatnya: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alokasikan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sumber daya, biaya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, atau program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kepada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sebenarnya tidak berencana berhenti,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terjadi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pemborosan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anggaran dan waktu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tanpa memberikan dampak signifikan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penurunan churn</a:t>
            </a:r>
          </a:p>
        </p:txBody>
      </p:sp>
    </p:spTree>
    <p:extLst>
      <p:ext uri="{BB962C8B-B14F-4D97-AF65-F5344CB8AC3E}">
        <p14:creationId xmlns:p14="http://schemas.microsoft.com/office/powerpoint/2010/main" val="398183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A269D-1DE4-2C45-3E25-FDDD960E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75BA-389D-8B8D-7F82-10DCC976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Asumsi</a:t>
            </a:r>
            <a:r>
              <a:rPr lang="en-US" dirty="0">
                <a:latin typeface="Amasis MT Std" panose="02040A02050304020203" pitchFamily="18" charset="0"/>
              </a:rPr>
              <a:t> False Positif (FP) dan False Negatif (FN) Berdasar kolom Churn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AE31-B13E-2D51-7373-3E8E6D0F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67" y="1825625"/>
            <a:ext cx="10995103" cy="49320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False Negatif (FN): 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memprediksi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tidak churn (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tetap berlangganan), tapi kenyataannya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tersebut justru churn.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Akibatnya adalah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gagal melakukan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intervensi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atau strategi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kepada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sebenarnya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berisiko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untuk berhenti,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kehilangan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dan potensi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loyalitas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jangka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tersebut.</a:t>
            </a:r>
          </a:p>
        </p:txBody>
      </p:sp>
    </p:spTree>
    <p:extLst>
      <p:ext uri="{BB962C8B-B14F-4D97-AF65-F5344CB8AC3E}">
        <p14:creationId xmlns:p14="http://schemas.microsoft.com/office/powerpoint/2010/main" val="251921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AA9A5-2E09-812F-A29B-7C6729BD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1CFE-8A17-38F0-971F-BA7711BC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en-US" b="1" dirty="0"/>
              <a:t>Latar Belakang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63B1-DFDB-6A26-7680-298E49EE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515600" cy="469385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PT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SinergiNet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Indonesia adalah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bergerak di bidang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telekomunikasi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menyediakan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internet,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dan solusi digital bagi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individu maupun bisnis.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Dalam beberapa tahun terakhir,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menghadapi tantangan besar: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meningkatnya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customer churn, yaitu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memutuskan berhenti berlangganan. </a:t>
            </a:r>
          </a:p>
        </p:txBody>
      </p:sp>
    </p:spTree>
    <p:extLst>
      <p:ext uri="{BB962C8B-B14F-4D97-AF65-F5344CB8AC3E}">
        <p14:creationId xmlns:p14="http://schemas.microsoft.com/office/powerpoint/2010/main" val="404618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D7BD2-679B-A600-9378-622A104D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E82A-8EAB-6A53-EE4A-E19CE047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Prediksi</a:t>
            </a:r>
            <a:r>
              <a:rPr lang="en-US" dirty="0">
                <a:latin typeface="Amasis MT Std" panose="02040A02050304020203" pitchFamily="18" charset="0"/>
              </a:rPr>
              <a:t> Biaya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90AE-289B-F716-7FD3-EC416C778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7"/>
            <a:ext cx="10515600" cy="47384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False Negatif (FN):</a:t>
            </a:r>
          </a:p>
          <a:p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hilang di bulan depan per orang:(230.000+250.000+325.000+490.000)/4=Rp 323.750,00</a:t>
            </a: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846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7EFB-E63B-8F71-FF80-FEE31461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Prediksi</a:t>
            </a:r>
            <a:r>
              <a:rPr lang="en-US" dirty="0">
                <a:latin typeface="Amasis MT Std" panose="02040A02050304020203" pitchFamily="18" charset="0"/>
              </a:rPr>
              <a:t> Biaya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A5FE-C44E-B082-45AC-DBC68646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7"/>
            <a:ext cx="10515600" cy="5054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False Positive(FP):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Biaya pemeliharaan Jaringan internet: (500.000+2.500.000)/2=Rp 1.500.000,00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Biaya pemasangan Fiber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optik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(5.000.000+15.000.000)/2=Rp 10.000.000,00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Biaya pelayanan service melalui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whatsapp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bot: Rp 1.560.000,00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Total Biaya yang dikeluarkan= 1.500.000+10.000.000+1.560.000=Rp 13.060.000</a:t>
            </a:r>
          </a:p>
        </p:txBody>
      </p:sp>
    </p:spTree>
    <p:extLst>
      <p:ext uri="{BB962C8B-B14F-4D97-AF65-F5344CB8AC3E}">
        <p14:creationId xmlns:p14="http://schemas.microsoft.com/office/powerpoint/2010/main" val="2940118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3A375-D6C3-0C89-1738-D924C7634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39DF-988E-5926-A28A-017863C5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Prediksi</a:t>
            </a:r>
            <a:r>
              <a:rPr lang="en-US" dirty="0">
                <a:latin typeface="Amasis MT Std" panose="02040A02050304020203" pitchFamily="18" charset="0"/>
              </a:rPr>
              <a:t> Biaya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0781-6DFE-F9A6-8B6D-ABCB7EB5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507"/>
            <a:ext cx="10515600" cy="47384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False Positive(FP):</a:t>
            </a:r>
          </a:p>
          <a:p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Biaya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orang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= 13.060.000/TP= X/orang(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hasil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actualnya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loyal)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Jika TP minimal 100 orang,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jauh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False Negative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difokuskan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recall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setinggi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supaya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churn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diprediksi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setepat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mungkin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739F-3E66-0DB4-D659-04C31497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555"/>
            <a:ext cx="10515600" cy="894963"/>
          </a:xfrm>
        </p:spPr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Sumber Referensi Biaya </a:t>
            </a:r>
            <a:r>
              <a:rPr lang="en-US" dirty="0" err="1">
                <a:latin typeface="Amasis MT Std" panose="02040A02050304020203" pitchFamily="18" charset="0"/>
              </a:rPr>
              <a:t>Retensi</a:t>
            </a:r>
            <a:endParaRPr lang="en-US" dirty="0">
              <a:latin typeface="Amasis MT Std" panose="02040A020503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CBD5-A170-3AAC-69BA-A257AE21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02" y="1128518"/>
            <a:ext cx="10874298" cy="565142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https://www.telkomsel.com/jelajah/jelajah-lifestyle/ini-harga-wifi-indihome-terbaru-tahun-2025-ih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https://www.gbs-indonesia.co.id/news/biaya-instalasi-jaringan-fiber-optik-terbaru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https://www.pilarsupport.com/biaya-pemeliharaan-jaringan-internet-dan-apa-saja-layanannya/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https://eva.id/pricing/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u="sng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https://www.ruangmenyala.com/article/read/retensi-adalah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46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9330-64E5-F8C7-AFB3-F43985A6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729"/>
            <a:ext cx="10515600" cy="923848"/>
          </a:xfrm>
        </p:spPr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Prediksi</a:t>
            </a:r>
            <a:r>
              <a:rPr lang="en-US" dirty="0">
                <a:latin typeface="Amasis MT Std" panose="02040A02050304020203" pitchFamily="18" charset="0"/>
              </a:rPr>
              <a:t> berdasar Tenure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849AF7E-362E-E5A8-7391-687203A3D6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5" y="1043367"/>
            <a:ext cx="11578728" cy="351141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D1D14F-15D9-3A7C-A7C9-1904F2E79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607" y="4295954"/>
            <a:ext cx="11446526" cy="2413317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Diketahui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EDA Tenure bahwa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churn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biasanya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pada bulan 1-10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Sebelum Machine Learning,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tidak bisa tahu siapa yang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loyal di jangka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semua customer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diatas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10 bulan dianggap loyal</a:t>
            </a:r>
          </a:p>
        </p:txBody>
      </p:sp>
    </p:spTree>
    <p:extLst>
      <p:ext uri="{BB962C8B-B14F-4D97-AF65-F5344CB8AC3E}">
        <p14:creationId xmlns:p14="http://schemas.microsoft.com/office/powerpoint/2010/main" val="119957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E3C20-0273-852D-3970-83446A83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9FD9-B24E-1AC6-ACE3-F956863A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729"/>
            <a:ext cx="10515600" cy="923848"/>
          </a:xfrm>
        </p:spPr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Prediksi</a:t>
            </a:r>
            <a:r>
              <a:rPr lang="en-US" dirty="0">
                <a:latin typeface="Amasis MT Std" panose="02040A02050304020203" pitchFamily="18" charset="0"/>
              </a:rPr>
              <a:t> berdasar Tenure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826C59-9F06-A601-DE8D-C521F07F3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607" y="1388126"/>
            <a:ext cx="8633093" cy="5321146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diterima oleh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FN*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hilang=160*323.750=Rp 51.800.500,00</a:t>
            </a: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Perusahaan 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mengalami </a:t>
            </a:r>
            <a:r>
              <a:rPr lang="en-US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52 Juta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rupiah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gagal memberikan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kepada customer untuk tetap berlangganan.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25DCF-E199-FF9C-C8AD-3DD319575C8D}"/>
              </a:ext>
            </a:extLst>
          </p:cNvPr>
          <p:cNvSpPr/>
          <p:nvPr/>
        </p:nvSpPr>
        <p:spPr>
          <a:xfrm>
            <a:off x="10553700" y="0"/>
            <a:ext cx="1638300" cy="6858000"/>
          </a:xfrm>
          <a:prstGeom prst="rect">
            <a:avLst/>
          </a:prstGeom>
          <a:blipFill dpi="0" rotWithShape="1">
            <a:blip r:embed="rId3">
              <a:alphaModFix amt="9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5C0C0-240E-1BAF-8382-BFE51EA1C7F8}"/>
              </a:ext>
            </a:extLst>
          </p:cNvPr>
          <p:cNvSpPr/>
          <p:nvPr/>
        </p:nvSpPr>
        <p:spPr>
          <a:xfrm>
            <a:off x="9956800" y="0"/>
            <a:ext cx="3175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F0ABBD-6296-04CE-680E-8830E81C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Pemilihan Machine Learning</a:t>
            </a:r>
          </a:p>
        </p:txBody>
      </p:sp>
      <p:pic>
        <p:nvPicPr>
          <p:cNvPr id="8" name="Content Placeholder 7" descr="A colorful bar chart with black background&#10;&#10;AI-generated content may be incorrect.">
            <a:extLst>
              <a:ext uri="{FF2B5EF4-FFF2-40B4-BE49-F238E27FC236}">
                <a16:creationId xmlns:a16="http://schemas.microsoft.com/office/drawing/2014/main" id="{5909D632-B0E8-317B-ECA0-3A969C5D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6" y="1498294"/>
            <a:ext cx="11937694" cy="5359705"/>
          </a:xfrm>
        </p:spPr>
      </p:pic>
    </p:spTree>
    <p:extLst>
      <p:ext uri="{BB962C8B-B14F-4D97-AF65-F5344CB8AC3E}">
        <p14:creationId xmlns:p14="http://schemas.microsoft.com/office/powerpoint/2010/main" val="50820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E6E33-755A-3EFF-ACBB-B0C63E0C5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50410-D6A1-A4F8-2305-E188DD5D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Pemilihan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649A8-2736-8DE6-5188-2B4129BE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60" y="1586429"/>
            <a:ext cx="10791940" cy="4906446"/>
          </a:xfrm>
        </p:spPr>
        <p:txBody>
          <a:bodyPr>
            <a:noAutofit/>
          </a:bodyPr>
          <a:lstStyle/>
          <a:p>
            <a:pPr lvl="0"/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F2 Score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mengukur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kemampuan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memprediksi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churn,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F2 Score,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kemampuan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churn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tepat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Angka pada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grafik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deviasi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(std)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Nilai std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menandakan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stabil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9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D2ABB-8D12-4ACB-EB1C-A5A057837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A8C51-2D52-F8CC-16C4-98DD91A3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Pemilihan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0289-FE10-7A6E-A2C9-66E05F5D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60" y="1586429"/>
            <a:ext cx="10791940" cy="4906446"/>
          </a:xfrm>
        </p:spPr>
        <p:txBody>
          <a:bodyPr>
            <a:noAutofit/>
          </a:bodyPr>
          <a:lstStyle/>
          <a:p>
            <a:pPr lvl="0"/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mean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tertinggi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(std)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relatif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rendah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mencerminkan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fold.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mean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sedikit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Random Forest,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unggul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stabilitas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std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terkecil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model.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Model lain,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rata-rata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skor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mampu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menandingi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dua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tuning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diarahkan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dan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memaksimalkan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akurasi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churn.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8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377E-D7C1-CA5A-1DFE-531BB11E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856"/>
            <a:ext cx="10515600" cy="714528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All Feature: Random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478AE4-76B4-0120-4BF1-54F137A05C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25" y="1036848"/>
            <a:ext cx="11854149" cy="5750806"/>
          </a:xfrm>
        </p:spPr>
      </p:pic>
    </p:spTree>
    <p:extLst>
      <p:ext uri="{BB962C8B-B14F-4D97-AF65-F5344CB8AC3E}">
        <p14:creationId xmlns:p14="http://schemas.microsoft.com/office/powerpoint/2010/main" val="20949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ADEF-4A17-5471-CBCB-0946F93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en-US" b="1" dirty="0"/>
              <a:t>Latar Belakang Masalah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85CA-D11D-F9EB-736C-B4A4731C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12"/>
            <a:ext cx="10515600" cy="4693851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kondisi ekonomi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nasional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sedang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lesu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daya beli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masyarakat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menurun.</a:t>
            </a:r>
          </a:p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kompetisi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industri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telekomunikasi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semakin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ketat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Fenomena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menurunkan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bulanan dan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mengancam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keberlanjutan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bisnis, terutama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biaya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baru jauh lebih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dibanding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mempertahankan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lama.</a:t>
            </a:r>
          </a:p>
        </p:txBody>
      </p:sp>
    </p:spTree>
    <p:extLst>
      <p:ext uri="{BB962C8B-B14F-4D97-AF65-F5344CB8AC3E}">
        <p14:creationId xmlns:p14="http://schemas.microsoft.com/office/powerpoint/2010/main" val="101573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45688-E0EF-4047-0D21-EAE21740D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962F-6C19-BC6F-4D1C-E21ECF1B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856"/>
            <a:ext cx="10515600" cy="714528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All Feature: 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75E0D-20C7-91E0-697F-2627C6F0E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3035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dikeluarkan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FP*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/TP=53*13.060.000/608=Rp 1.084.922,00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kehilangan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customer: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FN*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hilang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=252*323.750=Rp 81.585.000,00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1.084.922+81.585.000=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 82.669.922,00-</a:t>
            </a:r>
            <a:endParaRPr lang="en-U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7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5">
                <a:lumMod val="5000"/>
                <a:lumOff val="9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905FB-B461-EF74-397F-92165236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C9E5-CB37-4AC8-691E-FF55F680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8856"/>
            <a:ext cx="10883747" cy="714528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All Feature: Bagging Classification</a:t>
            </a:r>
          </a:p>
        </p:txBody>
      </p:sp>
      <p:pic>
        <p:nvPicPr>
          <p:cNvPr id="9" name="Content Placeholder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D467A07-965A-BD66-64FD-EBDF917A9F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93800"/>
            <a:ext cx="11887200" cy="5664199"/>
          </a:xfrm>
        </p:spPr>
      </p:pic>
    </p:spTree>
    <p:extLst>
      <p:ext uri="{BB962C8B-B14F-4D97-AF65-F5344CB8AC3E}">
        <p14:creationId xmlns:p14="http://schemas.microsoft.com/office/powerpoint/2010/main" val="224904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5">
                <a:lumMod val="5000"/>
                <a:lumOff val="9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BFE65-E68B-BDA9-5652-BF63B79F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6B77-E04F-29C2-D3FB-2E559E20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8856"/>
            <a:ext cx="10883747" cy="714528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All Feature: Bagging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93C1-873D-AC41-A6E9-5ACEEEA55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282700"/>
            <a:ext cx="11150446" cy="5181600"/>
          </a:xfrm>
        </p:spPr>
        <p:txBody>
          <a:bodyPr>
            <a:normAutofit/>
          </a:bodyPr>
          <a:lstStyle/>
          <a:p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Bagging Classification(All Feature):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dikeluarkan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FP*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/TP=44*13.060.000/617= Rp 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931.345,00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kehilangan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customer: 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FN*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hilang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=273*323.750=Rp 88.383.500,00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931.345+88.383.500=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 89.314.845,00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0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1251-27CE-5DD0-5F90-427C1B61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Feature Selection</a:t>
            </a:r>
          </a:p>
        </p:txBody>
      </p:sp>
      <p:pic>
        <p:nvPicPr>
          <p:cNvPr id="7" name="Content Placeholder 6" descr="A colorful rectangular bars with text&#10;&#10;AI-generated content may be incorrect.">
            <a:extLst>
              <a:ext uri="{FF2B5EF4-FFF2-40B4-BE49-F238E27FC236}">
                <a16:creationId xmlns:a16="http://schemas.microsoft.com/office/drawing/2014/main" id="{00F16FA8-88A6-E8D0-C3E1-A6E24AF9C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4000"/>
                    </a14:imgEffect>
                    <a14:imgEffect>
                      <a14:brightnessContrast bright="-6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0" y="1841500"/>
            <a:ext cx="12074480" cy="5016500"/>
          </a:xfrm>
        </p:spPr>
      </p:pic>
    </p:spTree>
    <p:extLst>
      <p:ext uri="{BB962C8B-B14F-4D97-AF65-F5344CB8AC3E}">
        <p14:creationId xmlns:p14="http://schemas.microsoft.com/office/powerpoint/2010/main" val="255013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8A94F-48B1-DF5F-11AD-EBF86BA2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B727-1F1F-6D8E-577C-7B5AF361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2A32C-2E80-78D0-44F6-4CE18ED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96600" cy="5032375"/>
          </a:xfrm>
        </p:spPr>
        <p:txBody>
          <a:bodyPr>
            <a:normAutofit lnSpcReduction="10000"/>
          </a:bodyPr>
          <a:lstStyle/>
          <a:p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Feature yang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diuji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dipilih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importance di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0.01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fitur-fitur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kontribusi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signifikan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model.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Terdapat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11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dianggap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paling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relevan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tenure, contract, internet service, monthly charges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fitur-fitur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meningkatkan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efisiensi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kompleksitas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tanpa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mengorbankan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ID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4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5F629-85EE-8D1C-207B-6D7C69E6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5817-A0EA-C0AC-2AA8-AC99D35F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Cross-Validation Feature Selection</a:t>
            </a:r>
          </a:p>
        </p:txBody>
      </p:sp>
      <p:pic>
        <p:nvPicPr>
          <p:cNvPr id="9" name="Content Placeholder 8" descr="A colorful bar graph with black background&#10;&#10;AI-generated content may be incorrect.">
            <a:extLst>
              <a:ext uri="{FF2B5EF4-FFF2-40B4-BE49-F238E27FC236}">
                <a16:creationId xmlns:a16="http://schemas.microsoft.com/office/drawing/2014/main" id="{FF1C20D4-EC69-A999-BDAF-943252E77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6000"/>
                    </a14:imgEffect>
                    <a14:imgEffect>
                      <a14:brightnessContrast bright="-1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00" y="1690688"/>
            <a:ext cx="11887200" cy="505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944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B70A37-DA24-F906-D103-E7230CE7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9045BA-1AB5-B7EF-298B-671B8330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Cross-Validation Feature Selection</a:t>
            </a:r>
            <a:endParaRPr lang="en-US" dirty="0">
              <a:latin typeface="Amasis MT Std" panose="02040A02050304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681B4-7CB9-35A6-41FF-181F80340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60" y="1586429"/>
            <a:ext cx="10791940" cy="4906446"/>
          </a:xfrm>
        </p:spPr>
        <p:txBody>
          <a:bodyPr>
            <a:noAutofit/>
          </a:bodyPr>
          <a:lstStyle/>
          <a:p>
            <a:pPr lvl="0"/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mean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tertinggi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(std)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relatif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rendah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mencerminkan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berbagai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fold.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mean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sedikit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Random Forest,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unggul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stabilitas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std score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terkecil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model.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Model lain,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rata-rata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skor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mampu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menandingi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dua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tuning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diarahkan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dan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memaksimalkan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akurasi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churn.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4280-599B-AC09-DCD6-DD778285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Future Selection: Random Forest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EAD0ED9-4461-7DA2-0D47-30E1561B5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690688"/>
            <a:ext cx="11798300" cy="5053011"/>
          </a:xfrm>
        </p:spPr>
      </p:pic>
    </p:spTree>
    <p:extLst>
      <p:ext uri="{BB962C8B-B14F-4D97-AF65-F5344CB8AC3E}">
        <p14:creationId xmlns:p14="http://schemas.microsoft.com/office/powerpoint/2010/main" val="2916108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A1EE6-EAC8-DBA7-3E17-038D5CBC0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C15F-4715-38D7-6BDE-C9BFA4CA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Future Selection: 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47467-A326-29FF-341C-71D3D403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96600" cy="4905375"/>
          </a:xfrm>
        </p:spPr>
        <p:txBody>
          <a:bodyPr>
            <a:noAutofit/>
          </a:bodyPr>
          <a:lstStyle/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Random Forest(Feature Selection):</a:t>
            </a: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dikeluarkan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FP*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/TP=51*13.060.000/630=Rp 1.057.239,00</a:t>
            </a: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kehilangan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customer:</a:t>
            </a: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FN*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hilang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=260*323.750=Rp 84.175.500,00</a:t>
            </a: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1.057.239+84.175.500=Rp 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85.232.739,00</a:t>
            </a:r>
            <a:endParaRPr lang="en-U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6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A74FEE-075B-E425-3804-90C4868A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20C7-D530-6516-39D7-C6A3E2BF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Future Selection: Bagging Classification</a:t>
            </a:r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6A17333-6824-C23F-B43C-82B8D5924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917701"/>
            <a:ext cx="11950700" cy="4940299"/>
          </a:xfrm>
        </p:spPr>
      </p:pic>
    </p:spTree>
    <p:extLst>
      <p:ext uri="{BB962C8B-B14F-4D97-AF65-F5344CB8AC3E}">
        <p14:creationId xmlns:p14="http://schemas.microsoft.com/office/powerpoint/2010/main" val="210636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D9E80-319E-2FE7-2CA0-1277F733735B}"/>
              </a:ext>
            </a:extLst>
          </p:cNvPr>
          <p:cNvSpPr/>
          <p:nvPr/>
        </p:nvSpPr>
        <p:spPr>
          <a:xfrm>
            <a:off x="685800" y="613611"/>
            <a:ext cx="10668000" cy="567890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77800" cmpd="thickThin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C35EB-8F60-097E-A5C4-81857831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4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Diperlukan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D113-44BA-A5E6-9E17-83156D13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Model machine learning yang mampu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memprediksi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berpotensi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churn pada bulan berikutnya. </a:t>
            </a:r>
          </a:p>
          <a:p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Memanfaatkan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berbagai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variabel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seperti durasi berlangganan (tenure), jenis kontrak, status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tambahan (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OnlineSecurity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OnlineBackup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DeviceProtection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TechSupport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pola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pembayaran dan biaya bulanan. </a:t>
            </a:r>
          </a:p>
        </p:txBody>
      </p:sp>
    </p:spTree>
    <p:extLst>
      <p:ext uri="{BB962C8B-B14F-4D97-AF65-F5344CB8AC3E}">
        <p14:creationId xmlns:p14="http://schemas.microsoft.com/office/powerpoint/2010/main" val="88507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4DE53-4247-5537-C90E-57FA76BC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7F47-1E8F-6A9D-FB24-2603121F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Future Selection: Bagging Classifier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A6B4E-256D-CECA-D1FE-B689B1A5E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09300" cy="5167311"/>
          </a:xfrm>
        </p:spPr>
        <p:txBody>
          <a:bodyPr>
            <a:normAutofit/>
          </a:bodyPr>
          <a:lstStyle/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Bagging Classification(Feature Selection):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dikeluarkan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FP *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Promosi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/ TP=31 *13.060.000 / 542=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 746.974,00</a:t>
            </a:r>
            <a:endParaRPr lang="en-U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kehilangan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customer: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FN *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hilang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=348 *323.750=Rp 112.665.000,00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ditanggung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746.974+112.665.000=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 113.411.974,00</a:t>
            </a:r>
            <a:endParaRPr lang="en-U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CF14-FB2C-9F9B-567A-4EA83607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Kerugian</a:t>
            </a:r>
            <a:r>
              <a:rPr lang="en-US" dirty="0">
                <a:latin typeface="Amasis MT Std" panose="02040A02050304020203" pitchFamily="18" charset="0"/>
              </a:rPr>
              <a:t> yang </a:t>
            </a:r>
            <a:r>
              <a:rPr lang="en-US" dirty="0" err="1">
                <a:latin typeface="Amasis MT Std" panose="02040A02050304020203" pitchFamily="18" charset="0"/>
              </a:rPr>
              <a:t>Ditanggung</a:t>
            </a:r>
            <a:endParaRPr lang="en-US" dirty="0">
              <a:latin typeface="Amasis MT Std" panose="02040A02050304020203" pitchFamily="18" charset="0"/>
            </a:endParaRPr>
          </a:p>
        </p:txBody>
      </p:sp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80FDF635-51A8-AC7C-C4F4-B5C956C05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6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41500"/>
            <a:ext cx="11963400" cy="5016499"/>
          </a:xfrm>
        </p:spPr>
      </p:pic>
    </p:spTree>
    <p:extLst>
      <p:ext uri="{BB962C8B-B14F-4D97-AF65-F5344CB8AC3E}">
        <p14:creationId xmlns:p14="http://schemas.microsoft.com/office/powerpoint/2010/main" val="1689200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971AA-C4A0-7C4E-EB3B-FE355C7B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97C-EF82-39E2-759D-E066D006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Kerugian</a:t>
            </a:r>
            <a:r>
              <a:rPr lang="en-US" dirty="0">
                <a:latin typeface="Amasis MT Std" panose="02040A02050304020203" pitchFamily="18" charset="0"/>
              </a:rPr>
              <a:t> yang </a:t>
            </a:r>
            <a:r>
              <a:rPr lang="en-US" dirty="0" err="1">
                <a:latin typeface="Amasis MT Std" panose="02040A02050304020203" pitchFamily="18" charset="0"/>
              </a:rPr>
              <a:t>Ditanggung</a:t>
            </a:r>
            <a:endParaRPr lang="en-US" dirty="0">
              <a:latin typeface="Amasis MT Std" panose="02040A020503040202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B63A6-927E-C652-43E6-9A02E6FD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985500" cy="5372099"/>
          </a:xfrm>
        </p:spPr>
        <p:txBody>
          <a:bodyPr>
            <a:normAutofit/>
          </a:bodyPr>
          <a:lstStyle/>
          <a:p>
            <a:r>
              <a:rPr lang="en-ID" b="1" dirty="0" err="1"/>
              <a:t>Kerugian</a:t>
            </a:r>
            <a:r>
              <a:rPr lang="en-ID" b="1" dirty="0"/>
              <a:t> </a:t>
            </a:r>
            <a:r>
              <a:rPr lang="en-ID" b="1" dirty="0" err="1"/>
              <a:t>terendah</a:t>
            </a:r>
            <a:r>
              <a:rPr lang="en-ID" b="1" dirty="0"/>
              <a:t> </a:t>
            </a:r>
            <a:r>
              <a:rPr lang="en-ID" b="1" dirty="0" err="1"/>
              <a:t>tercatat</a:t>
            </a:r>
            <a:r>
              <a:rPr lang="en-ID" b="1" dirty="0"/>
              <a:t> pada </a:t>
            </a:r>
            <a:r>
              <a:rPr lang="en-ID" b="1" dirty="0" err="1"/>
              <a:t>metode</a:t>
            </a:r>
            <a:r>
              <a:rPr lang="en-ID" b="1" dirty="0"/>
              <a:t> manual, </a:t>
            </a:r>
            <a:r>
              <a:rPr lang="en-ID" b="1" dirty="0" err="1"/>
              <a:t>yaitu</a:t>
            </a:r>
            <a:r>
              <a:rPr lang="en-ID" b="1" dirty="0"/>
              <a:t> </a:t>
            </a:r>
            <a:r>
              <a:rPr lang="en-ID" b="1" dirty="0" err="1"/>
              <a:t>sebesar</a:t>
            </a:r>
            <a:r>
              <a:rPr lang="en-ID" b="1" dirty="0"/>
              <a:t> 52 </a:t>
            </a:r>
            <a:r>
              <a:rPr lang="en-ID" b="1" dirty="0" err="1"/>
              <a:t>juta</a:t>
            </a:r>
            <a:r>
              <a:rPr lang="en-ID" b="1" dirty="0"/>
              <a:t> rupiah</a:t>
            </a:r>
          </a:p>
          <a:p>
            <a:r>
              <a:rPr lang="en-ID" b="1" dirty="0"/>
              <a:t>Random Forest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semua</a:t>
            </a:r>
            <a:r>
              <a:rPr lang="en-ID" b="1" dirty="0"/>
              <a:t> feature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kerugian</a:t>
            </a:r>
            <a:r>
              <a:rPr lang="en-ID" b="1" dirty="0"/>
              <a:t> </a:t>
            </a:r>
            <a:r>
              <a:rPr lang="en-ID" b="1" dirty="0" err="1"/>
              <a:t>sebesar</a:t>
            </a:r>
            <a:r>
              <a:rPr lang="en-ID" b="1" dirty="0"/>
              <a:t> 82 </a:t>
            </a:r>
            <a:r>
              <a:rPr lang="en-ID" b="1" dirty="0" err="1"/>
              <a:t>juta</a:t>
            </a:r>
            <a:r>
              <a:rPr lang="en-ID" b="1" dirty="0"/>
              <a:t> rupiah, </a:t>
            </a:r>
            <a:r>
              <a:rPr lang="en-ID" b="1" dirty="0" err="1"/>
              <a:t>menjadi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terbaik</a:t>
            </a:r>
            <a:r>
              <a:rPr lang="en-ID" b="1" dirty="0"/>
              <a:t> di </a:t>
            </a:r>
            <a:r>
              <a:rPr lang="en-ID" b="1" dirty="0" err="1"/>
              <a:t>antara</a:t>
            </a:r>
            <a:r>
              <a:rPr lang="en-ID" b="1" dirty="0"/>
              <a:t> model machine learning yang </a:t>
            </a:r>
            <a:r>
              <a:rPr lang="en-ID" b="1" dirty="0" err="1"/>
              <a:t>diuji</a:t>
            </a:r>
            <a:endParaRPr lang="en-ID" b="1" dirty="0"/>
          </a:p>
          <a:p>
            <a:r>
              <a:rPr lang="en-ID" b="1" dirty="0"/>
              <a:t>Random Forest </a:t>
            </a:r>
            <a:r>
              <a:rPr lang="en-ID" b="1" dirty="0" err="1"/>
              <a:t>dengan</a:t>
            </a:r>
            <a:r>
              <a:rPr lang="en-ID" b="1" dirty="0"/>
              <a:t> feature selection </a:t>
            </a:r>
            <a:r>
              <a:rPr lang="en-ID" b="1" dirty="0" err="1"/>
              <a:t>menempati</a:t>
            </a:r>
            <a:r>
              <a:rPr lang="en-ID" b="1" dirty="0"/>
              <a:t> </a:t>
            </a:r>
            <a:r>
              <a:rPr lang="en-ID" b="1" dirty="0" err="1"/>
              <a:t>posisi</a:t>
            </a:r>
            <a:r>
              <a:rPr lang="en-ID" b="1" dirty="0"/>
              <a:t> </a:t>
            </a:r>
            <a:r>
              <a:rPr lang="en-ID" b="1" dirty="0" err="1"/>
              <a:t>urutan</a:t>
            </a:r>
            <a:r>
              <a:rPr lang="en-ID" b="1" dirty="0"/>
              <a:t> </a:t>
            </a:r>
            <a:r>
              <a:rPr lang="en-ID" b="1" dirty="0" err="1"/>
              <a:t>kedua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kerugian</a:t>
            </a:r>
            <a:r>
              <a:rPr lang="en-ID" b="1" dirty="0"/>
              <a:t> </a:t>
            </a:r>
            <a:r>
              <a:rPr lang="en-ID" b="1" dirty="0" err="1"/>
              <a:t>sebesar</a:t>
            </a:r>
            <a:r>
              <a:rPr lang="en-ID" b="1" dirty="0"/>
              <a:t> 85 </a:t>
            </a:r>
            <a:r>
              <a:rPr lang="en-ID" b="1" dirty="0" err="1"/>
              <a:t>juta</a:t>
            </a:r>
            <a:r>
              <a:rPr lang="en-ID" b="1" dirty="0"/>
              <a:t> rupiah </a:t>
            </a:r>
          </a:p>
          <a:p>
            <a:r>
              <a:rPr lang="sv-SE" b="1" dirty="0"/>
              <a:t>Bagging Classifier dengan semua fitur menempati posisi ketiga dengan kerugian 89 juta rupiah</a:t>
            </a:r>
          </a:p>
          <a:p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selection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justru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paling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(113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juta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rupiah)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62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A6314-34A8-745C-E541-6277E3D8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654C-3776-F4B0-3D16-91E4DE6C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masis MT Std" panose="02040A02050304020203" pitchFamily="18" charset="0"/>
              </a:rPr>
              <a:t>Kerugian</a:t>
            </a:r>
            <a:r>
              <a:rPr lang="en-US" dirty="0">
                <a:latin typeface="Amasis MT Std" panose="02040A02050304020203" pitchFamily="18" charset="0"/>
              </a:rPr>
              <a:t> yang </a:t>
            </a:r>
            <a:r>
              <a:rPr lang="en-US" dirty="0" err="1">
                <a:latin typeface="Amasis MT Std" panose="02040A02050304020203" pitchFamily="18" charset="0"/>
              </a:rPr>
              <a:t>Ditanggung</a:t>
            </a:r>
            <a:endParaRPr lang="en-US" dirty="0">
              <a:latin typeface="Amasis MT Std" panose="02040A020503040202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7300A-D1D3-3F27-170C-87ED06388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985500" cy="53720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Rekomendasi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optional: </a:t>
            </a:r>
          </a:p>
          <a:p>
            <a:pPr marL="0" indent="0">
              <a:buNone/>
            </a:pPr>
            <a:r>
              <a:rPr lang="sv-SE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Metode manual merupakan opsi yang terbaik saat ini karena mencatat kerugian yang paling kecil untuk penanganan retensi pelanggan</a:t>
            </a:r>
            <a:endParaRPr lang="en-ID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Meskipun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manual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mencatat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kerugian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paling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kecil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machine learning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tetap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dipertimbangkan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karena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scalability dan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volume data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endParaRPr lang="en-ID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Dari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machine learning 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diuji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Bagging Classifier (All Feature)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dipilih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diadopsi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Alasannya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meskipun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besar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juta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rupiah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Random Forest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feature, model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stabilitas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ID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yang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konsisten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berpotensi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menekan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after care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jangka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panjang</a:t>
            </a:r>
            <a:r>
              <a:rPr lang="en-ID" sz="32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46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69AAB-972C-4EE9-17C1-9650D262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63D5-9C37-4AC8-27C8-B14874CB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2" y="365125"/>
            <a:ext cx="10270957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Target dan Manfaat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6A05-19CF-ABDA-B9E1-64D7A3C1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842" y="1576137"/>
            <a:ext cx="10270958" cy="49167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model ini adalah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pemasaran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dan divisi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retensi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menggunakan hasil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prediksi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untuk merancang strategi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intervensi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seperti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penawaran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khusus,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peningkatan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atau program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loyalitas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Dengan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pendekatan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ini,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diharapkan dapat mengurangi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churn, menjaga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pendapatan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dan meningkatkan kepuasan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tengah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tekanan ekonomi.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A7D07-7BA5-CA26-BC43-9E12DB2EA1CE}"/>
              </a:ext>
            </a:extLst>
          </p:cNvPr>
          <p:cNvSpPr/>
          <p:nvPr/>
        </p:nvSpPr>
        <p:spPr>
          <a:xfrm>
            <a:off x="120316" y="0"/>
            <a:ext cx="409073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F9328-4E7E-DEC4-84C9-D1D843681D2B}"/>
              </a:ext>
            </a:extLst>
          </p:cNvPr>
          <p:cNvSpPr/>
          <p:nvPr/>
        </p:nvSpPr>
        <p:spPr>
          <a:xfrm>
            <a:off x="673766" y="0"/>
            <a:ext cx="16844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16A66-DB67-F969-0E2A-C5369812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8680-B758-5CCE-343C-C8948D72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yg </a:t>
            </a:r>
            <a:r>
              <a:rPr lang="en-US" dirty="0" err="1"/>
              <a:t>dianalisa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5A83-F604-6187-09ED-B43E4D6E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Dependents: Status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tanggungan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Tenure: Lama waktu (dalam bulan)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telah berlangganan di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OnlineSecurity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keamanan online.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OnlineBackup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pencadangan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data online.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InternetService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langganan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internet (apakah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pelanggan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berlangganan atau tidak).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3795F-B018-8918-0CE5-42138A74CA97}"/>
              </a:ext>
            </a:extLst>
          </p:cNvPr>
          <p:cNvSpPr/>
          <p:nvPr/>
        </p:nvSpPr>
        <p:spPr>
          <a:xfrm>
            <a:off x="228598" y="154866"/>
            <a:ext cx="11754602" cy="6546725"/>
          </a:xfrm>
          <a:prstGeom prst="rect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1F199-E5EF-7BEF-74BE-2BDE9A6E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4" y="94707"/>
            <a:ext cx="2418096" cy="1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5B9210-7A06-9ED1-ECFF-966DF23529E5}"/>
              </a:ext>
            </a:extLst>
          </p:cNvPr>
          <p:cNvSpPr/>
          <p:nvPr/>
        </p:nvSpPr>
        <p:spPr>
          <a:xfrm>
            <a:off x="228598" y="154866"/>
            <a:ext cx="11754602" cy="6546725"/>
          </a:xfrm>
          <a:prstGeom prst="rect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19635-E324-73A5-7CC2-8A762BF2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yg </a:t>
            </a:r>
            <a:r>
              <a:rPr lang="en-US" dirty="0" err="1"/>
              <a:t>dianalisa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5FC5-FD51-120D-9385-6A4EE9E31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2763" indent="-512763">
              <a:buFont typeface="+mj-lt"/>
              <a:buAutoNum type="arabicPeriod" startAt="6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DeviceProtection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perlindungan perangkat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TechSupport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dukungan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teknis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6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Contract: Jenis kontrak berdasarkan durasi berlangganan.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PaperlessBilling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Status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penagihan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tanpa kertas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MonthlyCharges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: Besaran biaya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per bulan.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Churn: Status berhenti berlangganan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669D-6FF4-8C34-A9B9-AB5851D7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4" y="94707"/>
            <a:ext cx="2418096" cy="1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2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14B2-D067-E8D3-DFD7-410A2788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Std" panose="02040A02050304020203" pitchFamily="18" charset="0"/>
              </a:rPr>
              <a:t>Kolom yang </a:t>
            </a:r>
            <a:r>
              <a:rPr lang="en-US" dirty="0" err="1">
                <a:latin typeface="Amasis MT Std" panose="02040A02050304020203" pitchFamily="18" charset="0"/>
              </a:rPr>
              <a:t>Dianalisa</a:t>
            </a:r>
            <a:r>
              <a:rPr lang="en-US" dirty="0">
                <a:latin typeface="Amasis MT Std" panose="02040A02050304020203" pitchFamily="18" charset="0"/>
              </a:rPr>
              <a:t> dan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0B58E-BDFD-CFE7-7335-13688AEB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284"/>
            <a:ext cx="10515600" cy="505822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Kolom yang </a:t>
            </a:r>
            <a:r>
              <a:rPr lang="en-US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dianalisa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Kolom Target: Churn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849248-5C60-F592-AE8D-40F7204F1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99064"/>
              </p:ext>
            </p:extLst>
          </p:nvPr>
        </p:nvGraphicFramePr>
        <p:xfrm>
          <a:off x="838200" y="2452005"/>
          <a:ext cx="10265230" cy="327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615">
                  <a:extLst>
                    <a:ext uri="{9D8B030D-6E8A-4147-A177-3AD203B41FA5}">
                      <a16:colId xmlns:a16="http://schemas.microsoft.com/office/drawing/2014/main" val="2681484725"/>
                    </a:ext>
                  </a:extLst>
                </a:gridCol>
                <a:gridCol w="5132615">
                  <a:extLst>
                    <a:ext uri="{9D8B030D-6E8A-4147-A177-3AD203B41FA5}">
                      <a16:colId xmlns:a16="http://schemas.microsoft.com/office/drawing/2014/main" val="1098378300"/>
                    </a:ext>
                  </a:extLst>
                </a:gridCol>
              </a:tblGrid>
              <a:tr h="654957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Dependents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 Protection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442603"/>
                  </a:ext>
                </a:extLst>
              </a:tr>
              <a:tr h="654957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Tenure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Technology 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867904"/>
                  </a:ext>
                </a:extLst>
              </a:tr>
              <a:tr h="654957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30953"/>
                  </a:ext>
                </a:extLst>
              </a:tr>
              <a:tr h="654957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Online Back 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Paperless Billing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714382"/>
                  </a:ext>
                </a:extLst>
              </a:tr>
              <a:tr h="654957"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Internet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Charges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66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77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477-0F9B-0B3E-89EC-423DDA22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36" y="2106147"/>
            <a:ext cx="2229900" cy="2645703"/>
          </a:xfrm>
        </p:spPr>
        <p:txBody>
          <a:bodyPr/>
          <a:lstStyle/>
          <a:p>
            <a:r>
              <a:rPr lang="en-US" b="1" dirty="0"/>
              <a:t>Temuan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FAB423-9C34-26CF-BF42-DD2C76A97A22}"/>
              </a:ext>
            </a:extLst>
          </p:cNvPr>
          <p:cNvSpPr/>
          <p:nvPr/>
        </p:nvSpPr>
        <p:spPr>
          <a:xfrm>
            <a:off x="198336" y="4066674"/>
            <a:ext cx="1979380" cy="270710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62360-C711-85B9-4E7D-9107F2ADD844}"/>
              </a:ext>
            </a:extLst>
          </p:cNvPr>
          <p:cNvSpPr/>
          <p:nvPr/>
        </p:nvSpPr>
        <p:spPr>
          <a:xfrm>
            <a:off x="198336" y="82217"/>
            <a:ext cx="1979380" cy="270710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graph&#10;&#10;AI-generated content may be incorrect.">
            <a:extLst>
              <a:ext uri="{FF2B5EF4-FFF2-40B4-BE49-F238E27FC236}">
                <a16:creationId xmlns:a16="http://schemas.microsoft.com/office/drawing/2014/main" id="{D175DD4C-B979-2183-52D1-2B495276F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35" y="-1"/>
            <a:ext cx="9763765" cy="68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0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1967</Words>
  <Application>Microsoft Office PowerPoint</Application>
  <PresentationFormat>Widescreen</PresentationFormat>
  <Paragraphs>214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Amasis MT Std</vt:lpstr>
      <vt:lpstr>Calibri</vt:lpstr>
      <vt:lpstr>Amasis MT Pro Black</vt:lpstr>
      <vt:lpstr>Bahnschrift Condensed</vt:lpstr>
      <vt:lpstr>Arial</vt:lpstr>
      <vt:lpstr>Aptos Display</vt:lpstr>
      <vt:lpstr>Arial Rounded MT Bold</vt:lpstr>
      <vt:lpstr>Aptos</vt:lpstr>
      <vt:lpstr>Office Theme</vt:lpstr>
      <vt:lpstr>1_Office Theme</vt:lpstr>
      <vt:lpstr>Machine Learning </vt:lpstr>
      <vt:lpstr>Latar Belakang Masalah</vt:lpstr>
      <vt:lpstr>Latar Belakang Masalah</vt:lpstr>
      <vt:lpstr>Diperlukan </vt:lpstr>
      <vt:lpstr>Target dan Manfaat </vt:lpstr>
      <vt:lpstr>Data yg dianalisa</vt:lpstr>
      <vt:lpstr>Data yg dianalisa</vt:lpstr>
      <vt:lpstr>Kolom yang Dianalisa dan Target</vt:lpstr>
      <vt:lpstr>Temuan Data</vt:lpstr>
      <vt:lpstr>Faktor Churn tertinggi</vt:lpstr>
      <vt:lpstr>Temuan Data: Contract</vt:lpstr>
      <vt:lpstr>Insight &amp; Saran: Contract</vt:lpstr>
      <vt:lpstr>Temuan Data: Tenure</vt:lpstr>
      <vt:lpstr>Insight &amp; Saran: Tenure</vt:lpstr>
      <vt:lpstr>Temuan Data: Internet Service</vt:lpstr>
      <vt:lpstr>Insight &amp; Saran: Internet Service</vt:lpstr>
      <vt:lpstr>Proses Data Cleaning</vt:lpstr>
      <vt:lpstr>Asumsi False Positif (FP) dan False Negatif (FN) Berdasar kolom Churn</vt:lpstr>
      <vt:lpstr>Asumsi False Positif (FP) dan False Negatif (FN) Berdasar kolom Churn</vt:lpstr>
      <vt:lpstr>Prediksi Biaya </vt:lpstr>
      <vt:lpstr>Prediksi Biaya </vt:lpstr>
      <vt:lpstr>Prediksi Biaya </vt:lpstr>
      <vt:lpstr>Sumber Referensi Biaya Retensi</vt:lpstr>
      <vt:lpstr>Prediksi berdasar Tenure</vt:lpstr>
      <vt:lpstr>Prediksi berdasar Tenure</vt:lpstr>
      <vt:lpstr>Pemilihan Machine Learning</vt:lpstr>
      <vt:lpstr>Pemilihan Machine Learning</vt:lpstr>
      <vt:lpstr>Pemilihan Machine Learning</vt:lpstr>
      <vt:lpstr>All Feature: Random Forest</vt:lpstr>
      <vt:lpstr>All Feature: Random Forest</vt:lpstr>
      <vt:lpstr>All Feature: Bagging Classification</vt:lpstr>
      <vt:lpstr>All Feature: Bagging Classification</vt:lpstr>
      <vt:lpstr>Feature Selection</vt:lpstr>
      <vt:lpstr>Feature Selection</vt:lpstr>
      <vt:lpstr>Cross-Validation Feature Selection</vt:lpstr>
      <vt:lpstr>Cross-Validation Feature Selection</vt:lpstr>
      <vt:lpstr>Future Selection: Random Forest</vt:lpstr>
      <vt:lpstr>Future Selection: Random Forest</vt:lpstr>
      <vt:lpstr>Future Selection: Bagging Classification</vt:lpstr>
      <vt:lpstr>Future Selection: Bagging Classifier</vt:lpstr>
      <vt:lpstr>Kerugian yang Ditanggung</vt:lpstr>
      <vt:lpstr>Kerugian yang Ditanggung</vt:lpstr>
      <vt:lpstr>Kerugian yang Ditanggung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Lie Han Ing Johannes</dc:creator>
  <cp:lastModifiedBy>benedict Yahliel</cp:lastModifiedBy>
  <cp:revision>44</cp:revision>
  <dcterms:created xsi:type="dcterms:W3CDTF">2025-08-11T03:42:12Z</dcterms:created>
  <dcterms:modified xsi:type="dcterms:W3CDTF">2025-08-14T15:11:12Z</dcterms:modified>
</cp:coreProperties>
</file>